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67" r:id="rId19"/>
    <p:sldId id="268" r:id="rId20"/>
    <p:sldId id="26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Estica" initials="ME" lastIdx="1" clrIdx="0">
    <p:extLst>
      <p:ext uri="{19B8F6BF-5375-455C-9EA6-DF929625EA0E}">
        <p15:presenceInfo xmlns:p15="http://schemas.microsoft.com/office/powerpoint/2012/main" userId="6f2ba41268358f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73F13-4C07-4983-A339-53E05C724A3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08430-2973-45E7-8C36-B50E4125EC80}">
      <dgm:prSet phldrT="[Texto]"/>
      <dgm:spPr/>
      <dgm:t>
        <a:bodyPr/>
        <a:lstStyle/>
        <a:p>
          <a:r>
            <a:rPr lang="es-CL" dirty="0"/>
            <a:t>- Política general</a:t>
          </a:r>
        </a:p>
        <a:p>
          <a:r>
            <a:rPr lang="es-CL" dirty="0"/>
            <a:t>- Tierras </a:t>
          </a:r>
        </a:p>
        <a:p>
          <a:r>
            <a:rPr lang="es-CL" dirty="0"/>
            <a:t>- Contratación y condiciones de empleo </a:t>
          </a:r>
          <a:endParaRPr lang="en-US" dirty="0"/>
        </a:p>
      </dgm:t>
    </dgm:pt>
    <dgm:pt modelId="{2C18BFA0-1209-41C5-A84F-CE9063337962}" type="parTrans" cxnId="{48E72DAF-2D17-4EE9-BE90-9469B1608417}">
      <dgm:prSet/>
      <dgm:spPr/>
      <dgm:t>
        <a:bodyPr/>
        <a:lstStyle/>
        <a:p>
          <a:endParaRPr lang="en-US"/>
        </a:p>
      </dgm:t>
    </dgm:pt>
    <dgm:pt modelId="{F34ACE68-C155-46A3-AD7A-2D34748FC426}" type="sibTrans" cxnId="{48E72DAF-2D17-4EE9-BE90-9469B1608417}">
      <dgm:prSet/>
      <dgm:spPr/>
      <dgm:t>
        <a:bodyPr/>
        <a:lstStyle/>
        <a:p>
          <a:endParaRPr lang="en-US"/>
        </a:p>
      </dgm:t>
    </dgm:pt>
    <dgm:pt modelId="{3786E0C9-A64C-48CB-9608-D5F2925DB460}">
      <dgm:prSet phldrT="[Texto]"/>
      <dgm:spPr/>
      <dgm:t>
        <a:bodyPr/>
        <a:lstStyle/>
        <a:p>
          <a:r>
            <a:rPr lang="es-CL" dirty="0"/>
            <a:t>- Formación profesional, artesanía e industria rural </a:t>
          </a:r>
        </a:p>
        <a:p>
          <a:r>
            <a:rPr lang="es-CL" dirty="0"/>
            <a:t>- Seguridad social y salud</a:t>
          </a:r>
        </a:p>
        <a:p>
          <a:r>
            <a:rPr lang="es-CL" dirty="0"/>
            <a:t>- Educación y medios de comunicación </a:t>
          </a:r>
          <a:endParaRPr lang="en-US" dirty="0"/>
        </a:p>
      </dgm:t>
    </dgm:pt>
    <dgm:pt modelId="{2B9A0878-01F6-4707-B52F-78426D5318D9}" type="parTrans" cxnId="{426EF065-BCE0-4C36-83BC-E90435561159}">
      <dgm:prSet/>
      <dgm:spPr/>
      <dgm:t>
        <a:bodyPr/>
        <a:lstStyle/>
        <a:p>
          <a:endParaRPr lang="en-US"/>
        </a:p>
      </dgm:t>
    </dgm:pt>
    <dgm:pt modelId="{8F8B771C-8AE3-4E7C-BFDA-8D07647614BB}" type="sibTrans" cxnId="{426EF065-BCE0-4C36-83BC-E90435561159}">
      <dgm:prSet/>
      <dgm:spPr/>
      <dgm:t>
        <a:bodyPr/>
        <a:lstStyle/>
        <a:p>
          <a:endParaRPr lang="en-US"/>
        </a:p>
      </dgm:t>
    </dgm:pt>
    <dgm:pt modelId="{DAD689F6-7B61-44E1-BA70-2EDEF079FA2C}">
      <dgm:prSet phldrT="[Texto]"/>
      <dgm:spPr/>
      <dgm:t>
        <a:bodyPr/>
        <a:lstStyle/>
        <a:p>
          <a:r>
            <a:rPr lang="es-CL" dirty="0"/>
            <a:t>- Contactos y cooperación a través de las fronteras</a:t>
          </a:r>
        </a:p>
        <a:p>
          <a:r>
            <a:rPr lang="es-CL" dirty="0"/>
            <a:t>- Administración</a:t>
          </a:r>
        </a:p>
        <a:p>
          <a:r>
            <a:rPr lang="es-CL" dirty="0"/>
            <a:t>- Disposiciones generales</a:t>
          </a:r>
        </a:p>
        <a:p>
          <a:r>
            <a:rPr lang="es-CL" dirty="0"/>
            <a:t>- Disposiciones finales </a:t>
          </a:r>
          <a:endParaRPr lang="en-US" dirty="0"/>
        </a:p>
      </dgm:t>
    </dgm:pt>
    <dgm:pt modelId="{FDCB26DA-90B4-4529-A65A-B1773BB432A4}" type="parTrans" cxnId="{E98925F5-2056-4FDB-B23D-A23F680C64FB}">
      <dgm:prSet/>
      <dgm:spPr/>
      <dgm:t>
        <a:bodyPr/>
        <a:lstStyle/>
        <a:p>
          <a:endParaRPr lang="en-US"/>
        </a:p>
      </dgm:t>
    </dgm:pt>
    <dgm:pt modelId="{C03B679D-6238-4760-A136-A103DDC9DB93}" type="sibTrans" cxnId="{E98925F5-2056-4FDB-B23D-A23F680C64FB}">
      <dgm:prSet/>
      <dgm:spPr/>
      <dgm:t>
        <a:bodyPr/>
        <a:lstStyle/>
        <a:p>
          <a:endParaRPr lang="en-US"/>
        </a:p>
      </dgm:t>
    </dgm:pt>
    <dgm:pt modelId="{3E8FCE4F-F14C-47CE-AD11-30FA362A94D2}" type="pres">
      <dgm:prSet presAssocID="{0CE73F13-4C07-4983-A339-53E05C724A3E}" presName="Name0" presStyleCnt="0">
        <dgm:presLayoutVars>
          <dgm:dir/>
          <dgm:resizeHandles val="exact"/>
        </dgm:presLayoutVars>
      </dgm:prSet>
      <dgm:spPr/>
    </dgm:pt>
    <dgm:pt modelId="{75CC02C8-B135-4066-8684-C27C60EA70AE}" type="pres">
      <dgm:prSet presAssocID="{5E108430-2973-45E7-8C36-B50E4125EC80}" presName="node" presStyleLbl="node1" presStyleIdx="0" presStyleCnt="3">
        <dgm:presLayoutVars>
          <dgm:bulletEnabled val="1"/>
        </dgm:presLayoutVars>
      </dgm:prSet>
      <dgm:spPr/>
    </dgm:pt>
    <dgm:pt modelId="{CD7FD6E9-FD84-4AFC-A67D-B7CF4BBCE429}" type="pres">
      <dgm:prSet presAssocID="{F34ACE68-C155-46A3-AD7A-2D34748FC426}" presName="sibTrans" presStyleCnt="0"/>
      <dgm:spPr/>
    </dgm:pt>
    <dgm:pt modelId="{64A70BF5-E2AB-455E-A37E-CC2E3A5EB6D9}" type="pres">
      <dgm:prSet presAssocID="{3786E0C9-A64C-48CB-9608-D5F2925DB460}" presName="node" presStyleLbl="node1" presStyleIdx="1" presStyleCnt="3" custLinFactNeighborX="0">
        <dgm:presLayoutVars>
          <dgm:bulletEnabled val="1"/>
        </dgm:presLayoutVars>
      </dgm:prSet>
      <dgm:spPr/>
    </dgm:pt>
    <dgm:pt modelId="{AE2187A3-7829-46AC-AC5D-8ADFBB59C873}" type="pres">
      <dgm:prSet presAssocID="{8F8B771C-8AE3-4E7C-BFDA-8D07647614BB}" presName="sibTrans" presStyleCnt="0"/>
      <dgm:spPr/>
    </dgm:pt>
    <dgm:pt modelId="{2D0719C0-84F0-4F1D-A3B4-950D63898AB1}" type="pres">
      <dgm:prSet presAssocID="{DAD689F6-7B61-44E1-BA70-2EDEF079FA2C}" presName="node" presStyleLbl="node1" presStyleIdx="2" presStyleCnt="3">
        <dgm:presLayoutVars>
          <dgm:bulletEnabled val="1"/>
        </dgm:presLayoutVars>
      </dgm:prSet>
      <dgm:spPr/>
    </dgm:pt>
  </dgm:ptLst>
  <dgm:cxnLst>
    <dgm:cxn modelId="{426EF065-BCE0-4C36-83BC-E90435561159}" srcId="{0CE73F13-4C07-4983-A339-53E05C724A3E}" destId="{3786E0C9-A64C-48CB-9608-D5F2925DB460}" srcOrd="1" destOrd="0" parTransId="{2B9A0878-01F6-4707-B52F-78426D5318D9}" sibTransId="{8F8B771C-8AE3-4E7C-BFDA-8D07647614BB}"/>
    <dgm:cxn modelId="{740D9784-9B13-4A0D-8AC8-EBC62A7F7124}" type="presOf" srcId="{DAD689F6-7B61-44E1-BA70-2EDEF079FA2C}" destId="{2D0719C0-84F0-4F1D-A3B4-950D63898AB1}" srcOrd="0" destOrd="0" presId="urn:microsoft.com/office/officeart/2005/8/layout/hList6"/>
    <dgm:cxn modelId="{1F96588B-3801-4EB2-8583-8F8844A09016}" type="presOf" srcId="{0CE73F13-4C07-4983-A339-53E05C724A3E}" destId="{3E8FCE4F-F14C-47CE-AD11-30FA362A94D2}" srcOrd="0" destOrd="0" presId="urn:microsoft.com/office/officeart/2005/8/layout/hList6"/>
    <dgm:cxn modelId="{415AF5A2-B784-4DD2-BB55-FD3D3FB4E1D8}" type="presOf" srcId="{3786E0C9-A64C-48CB-9608-D5F2925DB460}" destId="{64A70BF5-E2AB-455E-A37E-CC2E3A5EB6D9}" srcOrd="0" destOrd="0" presId="urn:microsoft.com/office/officeart/2005/8/layout/hList6"/>
    <dgm:cxn modelId="{33FECDA7-8B5F-47CF-B9BA-0BF321C28AA1}" type="presOf" srcId="{5E108430-2973-45E7-8C36-B50E4125EC80}" destId="{75CC02C8-B135-4066-8684-C27C60EA70AE}" srcOrd="0" destOrd="0" presId="urn:microsoft.com/office/officeart/2005/8/layout/hList6"/>
    <dgm:cxn modelId="{48E72DAF-2D17-4EE9-BE90-9469B1608417}" srcId="{0CE73F13-4C07-4983-A339-53E05C724A3E}" destId="{5E108430-2973-45E7-8C36-B50E4125EC80}" srcOrd="0" destOrd="0" parTransId="{2C18BFA0-1209-41C5-A84F-CE9063337962}" sibTransId="{F34ACE68-C155-46A3-AD7A-2D34748FC426}"/>
    <dgm:cxn modelId="{E98925F5-2056-4FDB-B23D-A23F680C64FB}" srcId="{0CE73F13-4C07-4983-A339-53E05C724A3E}" destId="{DAD689F6-7B61-44E1-BA70-2EDEF079FA2C}" srcOrd="2" destOrd="0" parTransId="{FDCB26DA-90B4-4529-A65A-B1773BB432A4}" sibTransId="{C03B679D-6238-4760-A136-A103DDC9DB93}"/>
    <dgm:cxn modelId="{6780E0EC-3E21-4E9B-982D-A0A348B1282D}" type="presParOf" srcId="{3E8FCE4F-F14C-47CE-AD11-30FA362A94D2}" destId="{75CC02C8-B135-4066-8684-C27C60EA70AE}" srcOrd="0" destOrd="0" presId="urn:microsoft.com/office/officeart/2005/8/layout/hList6"/>
    <dgm:cxn modelId="{5D8849BA-DEF7-4AF5-945B-9D37E623A001}" type="presParOf" srcId="{3E8FCE4F-F14C-47CE-AD11-30FA362A94D2}" destId="{CD7FD6E9-FD84-4AFC-A67D-B7CF4BBCE429}" srcOrd="1" destOrd="0" presId="urn:microsoft.com/office/officeart/2005/8/layout/hList6"/>
    <dgm:cxn modelId="{F04B8C95-88B0-4FBE-9700-A7A6DD698773}" type="presParOf" srcId="{3E8FCE4F-F14C-47CE-AD11-30FA362A94D2}" destId="{64A70BF5-E2AB-455E-A37E-CC2E3A5EB6D9}" srcOrd="2" destOrd="0" presId="urn:microsoft.com/office/officeart/2005/8/layout/hList6"/>
    <dgm:cxn modelId="{1FC63F4F-5910-4145-A63F-928232DACC47}" type="presParOf" srcId="{3E8FCE4F-F14C-47CE-AD11-30FA362A94D2}" destId="{AE2187A3-7829-46AC-AC5D-8ADFBB59C873}" srcOrd="3" destOrd="0" presId="urn:microsoft.com/office/officeart/2005/8/layout/hList6"/>
    <dgm:cxn modelId="{21A5FD6C-A37D-424F-A67E-8686C57AE83C}" type="presParOf" srcId="{3E8FCE4F-F14C-47CE-AD11-30FA362A94D2}" destId="{2D0719C0-84F0-4F1D-A3B4-950D63898A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83A23-89E6-4B41-A693-48CF56E5EB13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5B224-3DA4-4F4A-ABC1-F81D58FBC708}">
      <dgm:prSet phldrT="[Texto]"/>
      <dgm:spPr/>
      <dgm:t>
        <a:bodyPr/>
        <a:lstStyle/>
        <a:p>
          <a:pPr algn="l"/>
          <a:r>
            <a:rPr lang="es-CL" dirty="0"/>
            <a:t>- Los indígenas, sus culturas y sus comunidades</a:t>
          </a:r>
        </a:p>
        <a:p>
          <a:pPr algn="l"/>
          <a:r>
            <a:rPr lang="es-CL" dirty="0"/>
            <a:t>- Reconocimiento, protección y desarrollo de las tierras indígenas</a:t>
          </a:r>
        </a:p>
        <a:p>
          <a:pPr algn="l"/>
          <a:r>
            <a:rPr lang="es-CL" dirty="0"/>
            <a:t>- Desarrollo indígena</a:t>
          </a:r>
          <a:endParaRPr lang="en-US" dirty="0"/>
        </a:p>
      </dgm:t>
    </dgm:pt>
    <dgm:pt modelId="{DB8B2E53-32B3-4FF7-8C23-201F95798FFC}" type="parTrans" cxnId="{C4928153-4818-451E-9964-EC59CBC3BC26}">
      <dgm:prSet/>
      <dgm:spPr/>
      <dgm:t>
        <a:bodyPr/>
        <a:lstStyle/>
        <a:p>
          <a:endParaRPr lang="en-US"/>
        </a:p>
      </dgm:t>
    </dgm:pt>
    <dgm:pt modelId="{DD52BD46-D1C8-47D4-878F-B068552ED99F}" type="sibTrans" cxnId="{C4928153-4818-451E-9964-EC59CBC3BC26}">
      <dgm:prSet/>
      <dgm:spPr/>
      <dgm:t>
        <a:bodyPr/>
        <a:lstStyle/>
        <a:p>
          <a:endParaRPr lang="en-US"/>
        </a:p>
      </dgm:t>
    </dgm:pt>
    <dgm:pt modelId="{BD5B5D27-C8AB-4CEC-8E0A-73BDEDF79805}">
      <dgm:prSet phldrT="[Texto]"/>
      <dgm:spPr/>
      <dgm:t>
        <a:bodyPr/>
        <a:lstStyle/>
        <a:p>
          <a:pPr algn="l"/>
          <a:r>
            <a:rPr lang="es-CL" dirty="0"/>
            <a:t>- Cultura y educación indígena</a:t>
          </a:r>
        </a:p>
        <a:p>
          <a:pPr algn="l"/>
          <a:r>
            <a:rPr lang="es-CL" dirty="0"/>
            <a:t>- La participación </a:t>
          </a:r>
        </a:p>
        <a:p>
          <a:pPr algn="l"/>
          <a:r>
            <a:rPr lang="es-CL" dirty="0"/>
            <a:t>- Corporación Nacional de desarrollo Indígena (CONADI)</a:t>
          </a:r>
        </a:p>
      </dgm:t>
    </dgm:pt>
    <dgm:pt modelId="{3A8994AD-D423-4209-B50D-6663A33B1B23}" type="parTrans" cxnId="{B066B74E-4FA2-4FEE-A93E-1E1D40793863}">
      <dgm:prSet/>
      <dgm:spPr/>
      <dgm:t>
        <a:bodyPr/>
        <a:lstStyle/>
        <a:p>
          <a:endParaRPr lang="en-US"/>
        </a:p>
      </dgm:t>
    </dgm:pt>
    <dgm:pt modelId="{DF8B009B-22BA-409A-8E33-39B0BD4AA017}" type="sibTrans" cxnId="{B066B74E-4FA2-4FEE-A93E-1E1D40793863}">
      <dgm:prSet/>
      <dgm:spPr/>
      <dgm:t>
        <a:bodyPr/>
        <a:lstStyle/>
        <a:p>
          <a:endParaRPr lang="en-US"/>
        </a:p>
      </dgm:t>
    </dgm:pt>
    <dgm:pt modelId="{24AFB7CD-5634-498F-A156-4C52DDE354AD}">
      <dgm:prSet phldrT="[Texto]"/>
      <dgm:spPr/>
      <dgm:t>
        <a:bodyPr/>
        <a:lstStyle/>
        <a:p>
          <a:pPr algn="l"/>
          <a:r>
            <a:rPr lang="es-CL" dirty="0"/>
            <a:t>- Normas especiales de los procedimientos judiciales </a:t>
          </a:r>
        </a:p>
        <a:p>
          <a:pPr algn="l"/>
          <a:r>
            <a:rPr lang="es-CL" dirty="0"/>
            <a:t>- Disposiciones particulares </a:t>
          </a:r>
          <a:endParaRPr lang="en-US" dirty="0"/>
        </a:p>
      </dgm:t>
    </dgm:pt>
    <dgm:pt modelId="{ECF720A9-9512-4087-871F-112FCD542F4F}" type="parTrans" cxnId="{A6895771-ADD3-45D2-A363-739CDA4A8F1C}">
      <dgm:prSet/>
      <dgm:spPr/>
      <dgm:t>
        <a:bodyPr/>
        <a:lstStyle/>
        <a:p>
          <a:endParaRPr lang="en-US"/>
        </a:p>
      </dgm:t>
    </dgm:pt>
    <dgm:pt modelId="{A580E172-1E2F-4EC6-AE0E-B211E800AA24}" type="sibTrans" cxnId="{A6895771-ADD3-45D2-A363-739CDA4A8F1C}">
      <dgm:prSet/>
      <dgm:spPr/>
      <dgm:t>
        <a:bodyPr/>
        <a:lstStyle/>
        <a:p>
          <a:endParaRPr lang="en-US"/>
        </a:p>
      </dgm:t>
    </dgm:pt>
    <dgm:pt modelId="{6A14F5FB-494E-46B0-ADE5-D5ECCB3FE282}" type="pres">
      <dgm:prSet presAssocID="{7D983A23-89E6-4B41-A693-48CF56E5EB13}" presName="Name0" presStyleCnt="0">
        <dgm:presLayoutVars>
          <dgm:dir/>
          <dgm:resizeHandles val="exact"/>
        </dgm:presLayoutVars>
      </dgm:prSet>
      <dgm:spPr/>
    </dgm:pt>
    <dgm:pt modelId="{B8E7A799-DA02-4D68-9E13-AE71F988AD3B}" type="pres">
      <dgm:prSet presAssocID="{CFF5B224-3DA4-4F4A-ABC1-F81D58FBC708}" presName="node" presStyleLbl="node1" presStyleIdx="0" presStyleCnt="3">
        <dgm:presLayoutVars>
          <dgm:bulletEnabled val="1"/>
        </dgm:presLayoutVars>
      </dgm:prSet>
      <dgm:spPr/>
    </dgm:pt>
    <dgm:pt modelId="{061DD859-E733-4C10-B9B9-3C5801A70D2B}" type="pres">
      <dgm:prSet presAssocID="{DD52BD46-D1C8-47D4-878F-B068552ED99F}" presName="sibTrans" presStyleCnt="0"/>
      <dgm:spPr/>
    </dgm:pt>
    <dgm:pt modelId="{D6A661DC-C0DE-4439-A8EE-86A8CE6BEB79}" type="pres">
      <dgm:prSet presAssocID="{BD5B5D27-C8AB-4CEC-8E0A-73BDEDF79805}" presName="node" presStyleLbl="node1" presStyleIdx="1" presStyleCnt="3">
        <dgm:presLayoutVars>
          <dgm:bulletEnabled val="1"/>
        </dgm:presLayoutVars>
      </dgm:prSet>
      <dgm:spPr/>
    </dgm:pt>
    <dgm:pt modelId="{72870FA0-78A4-4085-A6C2-3E3F178784ED}" type="pres">
      <dgm:prSet presAssocID="{DF8B009B-22BA-409A-8E33-39B0BD4AA017}" presName="sibTrans" presStyleCnt="0"/>
      <dgm:spPr/>
    </dgm:pt>
    <dgm:pt modelId="{802CABE0-7074-4012-9FE5-C820C831BE27}" type="pres">
      <dgm:prSet presAssocID="{24AFB7CD-5634-498F-A156-4C52DDE354AD}" presName="node" presStyleLbl="node1" presStyleIdx="2" presStyleCnt="3">
        <dgm:presLayoutVars>
          <dgm:bulletEnabled val="1"/>
        </dgm:presLayoutVars>
      </dgm:prSet>
      <dgm:spPr/>
    </dgm:pt>
  </dgm:ptLst>
  <dgm:cxnLst>
    <dgm:cxn modelId="{3067A46A-C96C-49A9-BB10-107C031B05C6}" type="presOf" srcId="{7D983A23-89E6-4B41-A693-48CF56E5EB13}" destId="{6A14F5FB-494E-46B0-ADE5-D5ECCB3FE282}" srcOrd="0" destOrd="0" presId="urn:microsoft.com/office/officeart/2005/8/layout/hList6"/>
    <dgm:cxn modelId="{A78A5E6C-3709-488C-BE5E-13022E837A1C}" type="presOf" srcId="{24AFB7CD-5634-498F-A156-4C52DDE354AD}" destId="{802CABE0-7074-4012-9FE5-C820C831BE27}" srcOrd="0" destOrd="0" presId="urn:microsoft.com/office/officeart/2005/8/layout/hList6"/>
    <dgm:cxn modelId="{B066B74E-4FA2-4FEE-A93E-1E1D40793863}" srcId="{7D983A23-89E6-4B41-A693-48CF56E5EB13}" destId="{BD5B5D27-C8AB-4CEC-8E0A-73BDEDF79805}" srcOrd="1" destOrd="0" parTransId="{3A8994AD-D423-4209-B50D-6663A33B1B23}" sibTransId="{DF8B009B-22BA-409A-8E33-39B0BD4AA017}"/>
    <dgm:cxn modelId="{A6895771-ADD3-45D2-A363-739CDA4A8F1C}" srcId="{7D983A23-89E6-4B41-A693-48CF56E5EB13}" destId="{24AFB7CD-5634-498F-A156-4C52DDE354AD}" srcOrd="2" destOrd="0" parTransId="{ECF720A9-9512-4087-871F-112FCD542F4F}" sibTransId="{A580E172-1E2F-4EC6-AE0E-B211E800AA24}"/>
    <dgm:cxn modelId="{C4928153-4818-451E-9964-EC59CBC3BC26}" srcId="{7D983A23-89E6-4B41-A693-48CF56E5EB13}" destId="{CFF5B224-3DA4-4F4A-ABC1-F81D58FBC708}" srcOrd="0" destOrd="0" parTransId="{DB8B2E53-32B3-4FF7-8C23-201F95798FFC}" sibTransId="{DD52BD46-D1C8-47D4-878F-B068552ED99F}"/>
    <dgm:cxn modelId="{26701CCC-1F46-4119-A2FF-C1FC79F704B7}" type="presOf" srcId="{BD5B5D27-C8AB-4CEC-8E0A-73BDEDF79805}" destId="{D6A661DC-C0DE-4439-A8EE-86A8CE6BEB79}" srcOrd="0" destOrd="0" presId="urn:microsoft.com/office/officeart/2005/8/layout/hList6"/>
    <dgm:cxn modelId="{F5AD61F3-008A-4D4C-BD6E-9B7EB49C8C06}" type="presOf" srcId="{CFF5B224-3DA4-4F4A-ABC1-F81D58FBC708}" destId="{B8E7A799-DA02-4D68-9E13-AE71F988AD3B}" srcOrd="0" destOrd="0" presId="urn:microsoft.com/office/officeart/2005/8/layout/hList6"/>
    <dgm:cxn modelId="{E2E4FD36-4EC3-460A-B160-9576D66D6913}" type="presParOf" srcId="{6A14F5FB-494E-46B0-ADE5-D5ECCB3FE282}" destId="{B8E7A799-DA02-4D68-9E13-AE71F988AD3B}" srcOrd="0" destOrd="0" presId="urn:microsoft.com/office/officeart/2005/8/layout/hList6"/>
    <dgm:cxn modelId="{E0BE967F-E4AA-4117-A524-9A0B963B5B64}" type="presParOf" srcId="{6A14F5FB-494E-46B0-ADE5-D5ECCB3FE282}" destId="{061DD859-E733-4C10-B9B9-3C5801A70D2B}" srcOrd="1" destOrd="0" presId="urn:microsoft.com/office/officeart/2005/8/layout/hList6"/>
    <dgm:cxn modelId="{8EBC4715-EBF7-42F2-AD4F-4095795A872E}" type="presParOf" srcId="{6A14F5FB-494E-46B0-ADE5-D5ECCB3FE282}" destId="{D6A661DC-C0DE-4439-A8EE-86A8CE6BEB79}" srcOrd="2" destOrd="0" presId="urn:microsoft.com/office/officeart/2005/8/layout/hList6"/>
    <dgm:cxn modelId="{DA08E604-EC20-41F5-B982-3F8D1EF9CAC8}" type="presParOf" srcId="{6A14F5FB-494E-46B0-ADE5-D5ECCB3FE282}" destId="{72870FA0-78A4-4085-A6C2-3E3F178784ED}" srcOrd="3" destOrd="0" presId="urn:microsoft.com/office/officeart/2005/8/layout/hList6"/>
    <dgm:cxn modelId="{0F0FCEE3-6739-419A-B1A6-D340F7BEEA17}" type="presParOf" srcId="{6A14F5FB-494E-46B0-ADE5-D5ECCB3FE282}" destId="{802CABE0-7074-4012-9FE5-C820C831BE2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02C8-B135-4066-8684-C27C60EA70AE}">
      <dsp:nvSpPr>
        <dsp:cNvPr id="0" name=""/>
        <dsp:cNvSpPr/>
      </dsp:nvSpPr>
      <dsp:spPr>
        <a:xfrm rot="16200000">
          <a:off x="-391582" y="392857"/>
          <a:ext cx="4100512" cy="331479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309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Política general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Tierras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Contratación y condiciones de empleo </a:t>
          </a:r>
          <a:endParaRPr lang="en-US" sz="2100" kern="1200" dirty="0"/>
        </a:p>
      </dsp:txBody>
      <dsp:txXfrm rot="5400000">
        <a:off x="1276" y="820101"/>
        <a:ext cx="3314797" cy="2460308"/>
      </dsp:txXfrm>
    </dsp:sp>
    <dsp:sp modelId="{64A70BF5-E2AB-455E-A37E-CC2E3A5EB6D9}">
      <dsp:nvSpPr>
        <dsp:cNvPr id="0" name=""/>
        <dsp:cNvSpPr/>
      </dsp:nvSpPr>
      <dsp:spPr>
        <a:xfrm rot="16200000">
          <a:off x="3171824" y="392857"/>
          <a:ext cx="4100512" cy="331479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309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Formación profesional, artesanía e industria rural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Seguridad social y salud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Educación y medios de comunicación </a:t>
          </a:r>
          <a:endParaRPr lang="en-US" sz="2100" kern="1200" dirty="0"/>
        </a:p>
      </dsp:txBody>
      <dsp:txXfrm rot="5400000">
        <a:off x="3564682" y="820101"/>
        <a:ext cx="3314797" cy="2460308"/>
      </dsp:txXfrm>
    </dsp:sp>
    <dsp:sp modelId="{2D0719C0-84F0-4F1D-A3B4-950D63898AB1}">
      <dsp:nvSpPr>
        <dsp:cNvPr id="0" name=""/>
        <dsp:cNvSpPr/>
      </dsp:nvSpPr>
      <dsp:spPr>
        <a:xfrm rot="16200000">
          <a:off x="6735232" y="392857"/>
          <a:ext cx="4100512" cy="331479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309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Contactos y cooperación a través de las fronteras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Administración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Disposiciones generales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Disposiciones finales </a:t>
          </a:r>
          <a:endParaRPr lang="en-US" sz="2100" kern="1200" dirty="0"/>
        </a:p>
      </dsp:txBody>
      <dsp:txXfrm rot="5400000">
        <a:off x="7128090" y="820101"/>
        <a:ext cx="3314797" cy="2460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7A799-DA02-4D68-9E13-AE71F988AD3B}">
      <dsp:nvSpPr>
        <dsp:cNvPr id="0" name=""/>
        <dsp:cNvSpPr/>
      </dsp:nvSpPr>
      <dsp:spPr>
        <a:xfrm rot="16200000">
          <a:off x="-640177" y="641359"/>
          <a:ext cx="4357687" cy="307496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Los indígenas, sus culturas y sus comunidades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Reconocimiento, protección y desarrollo de las tierras indígenas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Desarrollo indígena</a:t>
          </a:r>
          <a:endParaRPr lang="en-US" sz="2100" kern="1200" dirty="0"/>
        </a:p>
      </dsp:txBody>
      <dsp:txXfrm rot="5400000">
        <a:off x="1183" y="871536"/>
        <a:ext cx="3074967" cy="2614613"/>
      </dsp:txXfrm>
    </dsp:sp>
    <dsp:sp modelId="{D6A661DC-C0DE-4439-A8EE-86A8CE6BEB79}">
      <dsp:nvSpPr>
        <dsp:cNvPr id="0" name=""/>
        <dsp:cNvSpPr/>
      </dsp:nvSpPr>
      <dsp:spPr>
        <a:xfrm rot="16200000">
          <a:off x="2665412" y="641359"/>
          <a:ext cx="4357687" cy="307496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Cultura y educación indígena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La participación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Corporación Nacional de desarrollo Indígena (CONADI)</a:t>
          </a:r>
        </a:p>
      </dsp:txBody>
      <dsp:txXfrm rot="5400000">
        <a:off x="3306772" y="871536"/>
        <a:ext cx="3074967" cy="2614613"/>
      </dsp:txXfrm>
    </dsp:sp>
    <dsp:sp modelId="{802CABE0-7074-4012-9FE5-C820C831BE27}">
      <dsp:nvSpPr>
        <dsp:cNvPr id="0" name=""/>
        <dsp:cNvSpPr/>
      </dsp:nvSpPr>
      <dsp:spPr>
        <a:xfrm rot="16200000">
          <a:off x="5971003" y="641359"/>
          <a:ext cx="4357687" cy="307496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Normas especiales de los procedimientos judiciales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- Disposiciones particulares </a:t>
          </a:r>
          <a:endParaRPr lang="en-US" sz="2100" kern="1200" dirty="0"/>
        </a:p>
      </dsp:txBody>
      <dsp:txXfrm rot="5400000">
        <a:off x="6612363" y="871536"/>
        <a:ext cx="3074967" cy="2614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3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2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3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4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9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BC3C37-DBE0-4513-8AC3-577DE84C6B9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AAE7579-C004-4514-9CA0-C828623F1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0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B70F3-A197-7E5D-536E-2A5470314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1585576"/>
            <a:ext cx="10615612" cy="2957849"/>
          </a:xfrm>
        </p:spPr>
        <p:txBody>
          <a:bodyPr>
            <a:noAutofit/>
          </a:bodyPr>
          <a:lstStyle/>
          <a:p>
            <a:pPr algn="ctr"/>
            <a:r>
              <a:rPr lang="es-CL" sz="4800" b="1" dirty="0"/>
              <a:t>TALLER FORMATIVO Y DE DIFUSION DE LA LEY INDIGENA 19.253, CONVENIO 169 OIT, D.S. 66 AÑO 2013, Y NORMATIVA AMBIENTAL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5456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E7929-FD99-A32A-C28B-333999DD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Tipos de consulta y procedimiento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618D52-5978-7450-F242-83A7F875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929921" cy="3416300"/>
          </a:xfrm>
        </p:spPr>
        <p:txBody>
          <a:bodyPr>
            <a:normAutofit/>
          </a:bodyPr>
          <a:lstStyle/>
          <a:p>
            <a:r>
              <a:rPr lang="es-CL" sz="2400" dirty="0"/>
              <a:t>General y especifica</a:t>
            </a:r>
          </a:p>
          <a:p>
            <a:r>
              <a:rPr lang="es-CL" sz="2400" dirty="0"/>
              <a:t>Convenio 169 OIT – D.S. 66</a:t>
            </a:r>
          </a:p>
          <a:p>
            <a:r>
              <a:rPr lang="es-CL" sz="2400" dirty="0"/>
              <a:t>Etapas de la consulta: Planificación, Información, Deliberación interna, Dialogo, Sistematización de resultados y termino del proceso de consulta </a:t>
            </a: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629B54-BECD-B7B0-76F7-2A19DA26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875" y="2820461"/>
            <a:ext cx="2651652" cy="26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1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68FB5-28E0-2831-F701-CE6E5BB6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Derechos establecidos en el convenio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FABA48-F965-6F23-A9B3-175516920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43"/>
          <a:stretch/>
        </p:blipFill>
        <p:spPr>
          <a:xfrm>
            <a:off x="883218" y="4115593"/>
            <a:ext cx="2828925" cy="2476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B0107D-3C1F-DD8E-2EB8-306266EB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131" y="4482305"/>
            <a:ext cx="2619375" cy="17430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2192A26-5086-8839-DD7B-571BA094624E}"/>
              </a:ext>
            </a:extLst>
          </p:cNvPr>
          <p:cNvSpPr txBox="1"/>
          <p:nvPr/>
        </p:nvSpPr>
        <p:spPr>
          <a:xfrm>
            <a:off x="883218" y="2375695"/>
            <a:ext cx="10754176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s-C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Autodeterminación art 5, no discriminación art 3, nacionalidad art 1, tierras, territorio, recursos naturales art 7 y s.s., identidad cultural art 30, participación, comunicación, consulta art 6, administración de justicia art 12, indemnización tierras art 16, educación art 26, salud art 25, trabajo art 20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B72BB8-AEBC-4FEF-991E-208FBBEF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144" y="4052092"/>
            <a:ext cx="390525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E6E8D-2FEE-4E26-5422-4A16E617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Tercera parte del taller: Ley indígena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CA9F14-E885-D40F-ECA7-73458260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Historia</a:t>
            </a:r>
          </a:p>
          <a:p>
            <a:r>
              <a:rPr lang="es-CL" sz="2400" dirty="0"/>
              <a:t>Materias a tratar</a:t>
            </a:r>
          </a:p>
          <a:p>
            <a:r>
              <a:rPr lang="es-CL" sz="2400" dirty="0"/>
              <a:t>Pueblos indígenas </a:t>
            </a:r>
          </a:p>
          <a:p>
            <a:r>
              <a:rPr lang="es-CL" sz="2400" dirty="0"/>
              <a:t>Calidad de indígena </a:t>
            </a:r>
          </a:p>
          <a:p>
            <a:r>
              <a:rPr lang="es-CL" sz="2400" dirty="0"/>
              <a:t>Organizaciones indígenas: Asociaciones y Comunidades indígenas </a:t>
            </a:r>
          </a:p>
          <a:p>
            <a:r>
              <a:rPr lang="es-CL" sz="2400" dirty="0"/>
              <a:t>Derechos sobre la tierra y derechos sobre el agua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institucionalidad</a:t>
            </a:r>
            <a:r>
              <a:rPr lang="en-US" sz="2400" dirty="0"/>
              <a:t> publica y </a:t>
            </a:r>
            <a:r>
              <a:rPr lang="en-US" sz="2400" dirty="0" err="1"/>
              <a:t>los</a:t>
            </a:r>
            <a:r>
              <a:rPr lang="en-US" sz="2400" dirty="0"/>
              <a:t> pueblos </a:t>
            </a:r>
            <a:r>
              <a:rPr lang="en-US" sz="2400" dirty="0" err="1"/>
              <a:t>indigenas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76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61BF6-73A0-2D58-E72C-225502FA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Ley Indígena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D009C-BFB0-8DDB-D0E3-1EC545EA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96" y="2403475"/>
            <a:ext cx="6730903" cy="4268788"/>
          </a:xfrm>
        </p:spPr>
        <p:txBody>
          <a:bodyPr>
            <a:normAutofit/>
          </a:bodyPr>
          <a:lstStyle/>
          <a:p>
            <a:r>
              <a:rPr lang="es-CL" sz="2400" dirty="0"/>
              <a:t>5 de octubre de 1993 – promulgación </a:t>
            </a:r>
          </a:p>
          <a:p>
            <a:r>
              <a:rPr lang="es-CL" sz="2400" dirty="0"/>
              <a:t>Reconocimiento y ejercicio de los derechos de los pueblos indígenas, respeto y responsabilidad </a:t>
            </a:r>
          </a:p>
          <a:p>
            <a:r>
              <a:rPr lang="es-CL" sz="2400" dirty="0"/>
              <a:t>31 años de vigencia </a:t>
            </a:r>
          </a:p>
          <a:p>
            <a:r>
              <a:rPr lang="es-CL" sz="2400" dirty="0"/>
              <a:t>Proyecto de ley: en 1990 varias comunidades indígenas participaron, se comprende la participación de 100 mil indígenas</a:t>
            </a:r>
          </a:p>
          <a:p>
            <a:r>
              <a:rPr lang="es-CL" sz="2400" dirty="0"/>
              <a:t>Aspiración de diversos pueblos indígenas </a:t>
            </a:r>
          </a:p>
          <a:p>
            <a:pPr marL="0" indent="0">
              <a:buNone/>
            </a:pPr>
            <a:endParaRPr lang="es-CL" sz="2400" dirty="0"/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6470CF-8165-C048-2008-D77976DA8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" t="34779" r="4486" b="10295"/>
          <a:stretch/>
        </p:blipFill>
        <p:spPr>
          <a:xfrm>
            <a:off x="7681944" y="4132262"/>
            <a:ext cx="4510056" cy="27257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16C4E6-C078-32B0-81FA-2856390D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117" y="2344207"/>
            <a:ext cx="17145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E9BB2-CEB0-FFEC-A292-D07B74DC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Materias</a:t>
            </a:r>
            <a:endParaRPr lang="en-US" dirty="0"/>
          </a:p>
        </p:txBody>
      </p:sp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23F88932-DD2E-F352-ED85-474BDE80D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629613"/>
              </p:ext>
            </p:extLst>
          </p:nvPr>
        </p:nvGraphicFramePr>
        <p:xfrm>
          <a:off x="1155700" y="2357438"/>
          <a:ext cx="9688513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01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29C45-4710-2987-44E1-32DFBD3B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Pueblos indígenas y calidad indígena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2CF34C-0C76-36EC-6EE9-EBEE9E73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4" y="2603499"/>
            <a:ext cx="11072812" cy="3997325"/>
          </a:xfrm>
        </p:spPr>
        <p:txBody>
          <a:bodyPr>
            <a:normAutofit/>
          </a:bodyPr>
          <a:lstStyle/>
          <a:p>
            <a:r>
              <a:rPr lang="es-CL" sz="2000" dirty="0"/>
              <a:t>Articulo 1: …</a:t>
            </a:r>
            <a:r>
              <a:rPr lang="es-ES" sz="2000" dirty="0"/>
              <a:t>El Estado reconoce como principales pueblos o etnias indígenas de Chile a los </a:t>
            </a:r>
            <a:r>
              <a:rPr lang="es-ES" sz="2000" b="1" u="sng" dirty="0"/>
              <a:t>Mapuche, Aimara, Rapa Nui o Pascuense; Atacameño, Quechua, Colla, Diaguita, Chango del norte del país; </a:t>
            </a:r>
            <a:r>
              <a:rPr lang="es-ES" sz="2000" b="1" u="sng" dirty="0" err="1"/>
              <a:t>Kawashkar</a:t>
            </a:r>
            <a:r>
              <a:rPr lang="es-ES" sz="2000" b="1" u="sng" dirty="0"/>
              <a:t> o Alacalufe y Yámana o Yagán de los canales australes; y </a:t>
            </a:r>
            <a:r>
              <a:rPr lang="es-ES" sz="2000" b="1" u="sng" dirty="0" err="1"/>
              <a:t>Selk'nam</a:t>
            </a:r>
            <a:r>
              <a:rPr lang="es-ES" sz="2000" b="1" u="sng" dirty="0"/>
              <a:t>. </a:t>
            </a:r>
            <a:r>
              <a:rPr lang="es-ES" sz="2000" dirty="0"/>
              <a:t>El Estado valora su existencia por ser parte esencial de las raíces de la nación chilena, así como su integridad y desarrollo, de acuerdo con sus costumbres y valores…</a:t>
            </a:r>
          </a:p>
          <a:p>
            <a:r>
              <a:rPr lang="es-ES" sz="2000" dirty="0"/>
              <a:t>Articulo 2: Se considera indígenas las personas con nacionalidad chilena que se encuentren en los siguientes casos: a) Los que sean hijos de padres o madres indígena, b) Los descendientes de las etnias indígenas que habitan el territorio nacional (apellidos), c) Los que mantengan rasgos culturales de alguna etnia indígena (forma de vida, costumbre, cónyuge) </a:t>
            </a:r>
          </a:p>
        </p:txBody>
      </p:sp>
    </p:spTree>
    <p:extLst>
      <p:ext uri="{BB962C8B-B14F-4D97-AF65-F5344CB8AC3E}">
        <p14:creationId xmlns:p14="http://schemas.microsoft.com/office/powerpoint/2010/main" val="1522095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88037-24C8-9DA9-9189-D757AFEA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38200"/>
            <a:ext cx="8761413" cy="706964"/>
          </a:xfrm>
        </p:spPr>
        <p:txBody>
          <a:bodyPr/>
          <a:lstStyle/>
          <a:p>
            <a:r>
              <a:rPr lang="es-CL" dirty="0"/>
              <a:t>Asociaciones y Comunidades Indígenas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50185D-BC8B-AA97-AF76-4E448F01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457451"/>
            <a:ext cx="10615612" cy="402907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800" b="1" dirty="0"/>
              <a:t>LA COMUNIDAD INDÍGENA: </a:t>
            </a:r>
            <a:r>
              <a:rPr lang="es-ES" sz="1800" dirty="0"/>
              <a:t>Están establecidas en el articulo 9 de la ley, se definen como toda agrupación de personas pertenecientes a una misma etnia indígena.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1800" b="1" dirty="0"/>
              <a:t>     QUE SE ENCUENTREN EN UNA O MAS DE LAS SIGUIENTES SITUACIONES: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1800" dirty="0"/>
              <a:t>a) Provengan de un mismo tronco familiar;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1800" dirty="0"/>
              <a:t>b) Reconozcan una jefatura tradicional;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1800" dirty="0"/>
              <a:t>c) Posean o hayan poseído tierras indígenas en común,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1800" dirty="0"/>
              <a:t>d) Provengan de un mismo poblado antiguo.</a:t>
            </a:r>
          </a:p>
          <a:p>
            <a:pPr algn="just">
              <a:lnSpc>
                <a:spcPct val="90000"/>
              </a:lnSpc>
            </a:pPr>
            <a:endParaRPr lang="es-ES" sz="1800" dirty="0"/>
          </a:p>
          <a:p>
            <a:pPr algn="just">
              <a:lnSpc>
                <a:spcPct val="90000"/>
              </a:lnSpc>
            </a:pPr>
            <a:r>
              <a:rPr lang="es-ES" sz="1800" b="1" dirty="0"/>
              <a:t>LA ASOCIACION INDÍGENA, </a:t>
            </a:r>
            <a:r>
              <a:rPr lang="es-CL" sz="1800" b="0" i="0" u="none" strike="noStrike" baseline="0" dirty="0"/>
              <a:t>la </a:t>
            </a:r>
            <a:r>
              <a:rPr lang="es-ES" sz="1800" b="0" i="0" u="none" strike="noStrike" baseline="0" dirty="0"/>
              <a:t>agrupación voluntaria y funcional integrada por, a lo menos, veinticinco indígenas que se constituyen en función de algún interés y objetivo común de acuerdo a las </a:t>
            </a:r>
            <a:r>
              <a:rPr lang="es-CL" sz="1800" b="0" i="0" u="none" strike="noStrike" baseline="0" dirty="0"/>
              <a:t>disposiciones de este párrafo. </a:t>
            </a:r>
            <a:r>
              <a:rPr lang="es-ES" sz="1800" b="0" i="0" u="none" strike="noStrike" baseline="0" dirty="0"/>
              <a:t>Las asociaciones indígenas no podrán atribuirse la representación de las Comunidades Indígenas. Articulo 36 de la ley </a:t>
            </a:r>
            <a:endParaRPr lang="es-E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3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D2BDE-65BA-D858-70DA-4E10C32A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54" y="838200"/>
            <a:ext cx="8761413" cy="706964"/>
          </a:xfrm>
        </p:spPr>
        <p:txBody>
          <a:bodyPr/>
          <a:lstStyle/>
          <a:p>
            <a:r>
              <a:rPr lang="es-CL" dirty="0"/>
              <a:t>Derechos sobre la tierra y derechos sobre el agua </a:t>
            </a:r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3F2CDD3-CAA4-225C-FF22-40998167F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630" y="2394795"/>
            <a:ext cx="2188654" cy="1316850"/>
          </a:xfr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3B676B38-B8B5-BA55-FFAC-116EA429D645}"/>
              </a:ext>
            </a:extLst>
          </p:cNvPr>
          <p:cNvGrpSpPr/>
          <p:nvPr/>
        </p:nvGrpSpPr>
        <p:grpSpPr>
          <a:xfrm>
            <a:off x="3869715" y="2773267"/>
            <a:ext cx="2279501" cy="1316850"/>
            <a:chOff x="7122095" y="607461"/>
            <a:chExt cx="2279501" cy="1324726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2BB1F2A-20B6-CF19-04F4-984B31D58300}"/>
                </a:ext>
              </a:extLst>
            </p:cNvPr>
            <p:cNvSpPr/>
            <p:nvPr/>
          </p:nvSpPr>
          <p:spPr>
            <a:xfrm>
              <a:off x="7215819" y="607461"/>
              <a:ext cx="2185777" cy="1311466"/>
            </a:xfrm>
            <a:prstGeom prst="rect">
              <a:avLst/>
            </a:prstGeom>
            <a:solidFill>
              <a:srgbClr val="54849A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235C1DF-6A8C-F1EE-09BD-14F5D9356154}"/>
                </a:ext>
              </a:extLst>
            </p:cNvPr>
            <p:cNvSpPr txBox="1"/>
            <p:nvPr/>
          </p:nvSpPr>
          <p:spPr>
            <a:xfrm>
              <a:off x="7122095" y="620721"/>
              <a:ext cx="2185777" cy="1311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Protección de las mismas. Art. 13.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CF70670-DB54-00DC-8BE4-EFB665119FE7}"/>
              </a:ext>
            </a:extLst>
          </p:cNvPr>
          <p:cNvGrpSpPr/>
          <p:nvPr/>
        </p:nvGrpSpPr>
        <p:grpSpPr>
          <a:xfrm>
            <a:off x="6242940" y="2408636"/>
            <a:ext cx="2185777" cy="1327418"/>
            <a:chOff x="1204932" y="2121553"/>
            <a:chExt cx="2185777" cy="132741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3AAF696-D2B2-00B6-910B-05B233F117C4}"/>
                </a:ext>
              </a:extLst>
            </p:cNvPr>
            <p:cNvSpPr/>
            <p:nvPr/>
          </p:nvSpPr>
          <p:spPr>
            <a:xfrm>
              <a:off x="1204932" y="2137505"/>
              <a:ext cx="2185777" cy="1311466"/>
            </a:xfrm>
            <a:prstGeom prst="rect">
              <a:avLst/>
            </a:prstGeom>
            <a:solidFill>
              <a:srgbClr val="9E5E9B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EEC0EB9-D65D-CFD1-E68D-F17594213434}"/>
                </a:ext>
              </a:extLst>
            </p:cNvPr>
            <p:cNvSpPr txBox="1"/>
            <p:nvPr/>
          </p:nvSpPr>
          <p:spPr>
            <a:xfrm>
              <a:off x="1204932" y="2121553"/>
              <a:ext cx="2185777" cy="1311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Registro de tierras indígenas.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A7FB4D4-C8D3-65C0-6D5C-0146D08C4611}"/>
              </a:ext>
            </a:extLst>
          </p:cNvPr>
          <p:cNvGrpSpPr/>
          <p:nvPr/>
        </p:nvGrpSpPr>
        <p:grpSpPr>
          <a:xfrm>
            <a:off x="8522441" y="2786448"/>
            <a:ext cx="2185777" cy="1458524"/>
            <a:chOff x="3609286" y="2137505"/>
            <a:chExt cx="2300342" cy="144598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8E5A561-FF6C-A540-144A-263D21E1B885}"/>
                </a:ext>
              </a:extLst>
            </p:cNvPr>
            <p:cNvSpPr/>
            <p:nvPr/>
          </p:nvSpPr>
          <p:spPr>
            <a:xfrm>
              <a:off x="3609287" y="2137505"/>
              <a:ext cx="2185777" cy="1311466"/>
            </a:xfrm>
            <a:prstGeom prst="rect">
              <a:avLst/>
            </a:prstGeom>
            <a:solidFill>
              <a:srgbClr val="EA6312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FA51ABA-125A-BD22-978C-7772E777A14C}"/>
                </a:ext>
              </a:extLst>
            </p:cNvPr>
            <p:cNvSpPr txBox="1"/>
            <p:nvPr/>
          </p:nvSpPr>
          <p:spPr>
            <a:xfrm>
              <a:off x="3609286" y="2137505"/>
              <a:ext cx="2300342" cy="14459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Sucesión de tierras indígenas. Art. 18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B62BB01-8B5E-0BFF-688B-6FA24D2EF2A9}"/>
              </a:ext>
            </a:extLst>
          </p:cNvPr>
          <p:cNvGrpSpPr/>
          <p:nvPr/>
        </p:nvGrpSpPr>
        <p:grpSpPr>
          <a:xfrm>
            <a:off x="3343867" y="4561276"/>
            <a:ext cx="2209208" cy="1328352"/>
            <a:chOff x="-20676" y="590575"/>
            <a:chExt cx="2209208" cy="132835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20BB94A-F88A-F7C3-334D-86724E4CFF89}"/>
                </a:ext>
              </a:extLst>
            </p:cNvPr>
            <p:cNvSpPr/>
            <p:nvPr/>
          </p:nvSpPr>
          <p:spPr>
            <a:xfrm>
              <a:off x="2755" y="607461"/>
              <a:ext cx="2185777" cy="1311466"/>
            </a:xfrm>
            <a:prstGeom prst="rect">
              <a:avLst/>
            </a:prstGeom>
            <a:solidFill>
              <a:srgbClr val="EA6312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C19A118-244E-6DDA-A8C2-66E77CEE0E5D}"/>
                </a:ext>
              </a:extLst>
            </p:cNvPr>
            <p:cNvSpPr txBox="1"/>
            <p:nvPr/>
          </p:nvSpPr>
          <p:spPr>
            <a:xfrm>
              <a:off x="-20676" y="590575"/>
              <a:ext cx="2185777" cy="1311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Tipos de dominio indígena. Art. 63.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8D16308-4D91-64B1-6B34-406FF2AA0CCE}"/>
              </a:ext>
            </a:extLst>
          </p:cNvPr>
          <p:cNvGrpSpPr/>
          <p:nvPr/>
        </p:nvGrpSpPr>
        <p:grpSpPr>
          <a:xfrm>
            <a:off x="5764260" y="4857646"/>
            <a:ext cx="2185777" cy="1311466"/>
            <a:chOff x="2407110" y="607461"/>
            <a:chExt cx="2185777" cy="131146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0804961-08D8-DAD0-8000-89C22D689174}"/>
                </a:ext>
              </a:extLst>
            </p:cNvPr>
            <p:cNvSpPr/>
            <p:nvPr/>
          </p:nvSpPr>
          <p:spPr>
            <a:xfrm>
              <a:off x="2407110" y="607461"/>
              <a:ext cx="2185777" cy="1311466"/>
            </a:xfrm>
            <a:prstGeom prst="rect">
              <a:avLst/>
            </a:prstGeom>
            <a:solidFill>
              <a:srgbClr val="E6B729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E6181EF-A3D5-1539-FB07-05AD1719366F}"/>
                </a:ext>
              </a:extLst>
            </p:cNvPr>
            <p:cNvSpPr txBox="1"/>
            <p:nvPr/>
          </p:nvSpPr>
          <p:spPr>
            <a:xfrm>
              <a:off x="2407110" y="607461"/>
              <a:ext cx="2185777" cy="1311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Protección de aguas indígenas. Art. 64.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561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B2B74-190C-6658-FB8B-87AD604C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59" y="847725"/>
            <a:ext cx="9184482" cy="833438"/>
          </a:xfrm>
        </p:spPr>
        <p:txBody>
          <a:bodyPr/>
          <a:lstStyle/>
          <a:p>
            <a:pPr algn="ctr"/>
            <a:r>
              <a:rPr lang="es-CL" sz="3200" dirty="0"/>
              <a:t>Cuarta parte del taller: Regulación de la Consulta Indígena en Chile y normativa ambiental vigente</a:t>
            </a:r>
            <a:endParaRPr lang="en-U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7D4F32-C58D-F636-2CC7-997DAA8E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/>
              <a:t>La consulta indígena en Chile</a:t>
            </a:r>
          </a:p>
          <a:p>
            <a:r>
              <a:rPr lang="es-CL" sz="2400" dirty="0"/>
              <a:t>Decreto supremo 66 y decreto supremo 40, que regulan y en que se diferencian </a:t>
            </a:r>
          </a:p>
          <a:p>
            <a:r>
              <a:rPr lang="es-CL" sz="2400" dirty="0"/>
              <a:t>Proceso de participación y consulta ante el Servicio de Evaluación de Impacto Ambiental </a:t>
            </a:r>
          </a:p>
          <a:p>
            <a:r>
              <a:rPr lang="es-CL" sz="2400" dirty="0"/>
              <a:t>Normativa ambiental vigente. Ley 19.300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8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D27AA-F740-C233-F175-3DC5E532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59381"/>
            <a:ext cx="8761413" cy="706964"/>
          </a:xfrm>
        </p:spPr>
        <p:txBody>
          <a:bodyPr/>
          <a:lstStyle/>
          <a:p>
            <a:r>
              <a:rPr lang="es-CL" dirty="0"/>
              <a:t>Decreto Supremo 66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A73B5-C1F5-05CD-8C68-F632A87C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5" y="1845732"/>
            <a:ext cx="7100885" cy="5012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L" sz="2400" dirty="0"/>
          </a:p>
          <a:p>
            <a:r>
              <a:rPr lang="es-CL" sz="2400" dirty="0"/>
              <a:t>Reglamento de procedimiento de Consulta Indígena: </a:t>
            </a:r>
          </a:p>
          <a:p>
            <a:r>
              <a:rPr lang="es-CL" sz="2400" dirty="0"/>
              <a:t>Objeto - Articulo 6 Convenio 169 OIT</a:t>
            </a:r>
          </a:p>
          <a:p>
            <a:r>
              <a:rPr lang="es-CL" sz="2400" dirty="0"/>
              <a:t>Deber de Órganos administración del Estado </a:t>
            </a:r>
          </a:p>
          <a:p>
            <a:r>
              <a:rPr lang="es-CL" sz="2400" dirty="0"/>
              <a:t>Procedimiento </a:t>
            </a:r>
          </a:p>
          <a:p>
            <a:r>
              <a:rPr lang="es-CL" sz="2400" dirty="0"/>
              <a:t>En que casos se aplica: Medidas que afecten a indígenas </a:t>
            </a:r>
          </a:p>
          <a:p>
            <a:r>
              <a:rPr lang="es-CL" sz="2400" dirty="0"/>
              <a:t>Principios: buena fe, sea previa, p. apropiado</a:t>
            </a:r>
          </a:p>
          <a:p>
            <a:r>
              <a:rPr lang="es-CL" sz="2400" dirty="0"/>
              <a:t>Análisis critico</a:t>
            </a: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2B014C-C7DE-70D4-92BE-F16C5E12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24" y="3100914"/>
            <a:ext cx="4328324" cy="27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04CEA-74FE-B816-5D1E-3D3F8BDF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Primera parte del taller: conocimiento previo</a:t>
            </a: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109E4A-DA3B-5210-0714-CCC7A5D44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/>
              <a:t>Breve repaso del ORDENAMIENTO JURIDICO </a:t>
            </a:r>
          </a:p>
          <a:p>
            <a:r>
              <a:rPr lang="es-CL" sz="2400" dirty="0"/>
              <a:t>Descripción y reconocimiento de los derechos indígenas </a:t>
            </a:r>
          </a:p>
          <a:p>
            <a:r>
              <a:rPr lang="es-CL" sz="2400" dirty="0"/>
              <a:t>Pluralismo jurídico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82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87003-0E9E-71F6-9FEE-363C8203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Decreto Supremo 40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AFB6DD-7770-5B84-E7EF-2DB11CE8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03499"/>
            <a:ext cx="10115550" cy="1625601"/>
          </a:xfrm>
        </p:spPr>
        <p:txBody>
          <a:bodyPr>
            <a:normAutofit/>
          </a:bodyPr>
          <a:lstStyle/>
          <a:p>
            <a:r>
              <a:rPr lang="es-CL" sz="2400" dirty="0"/>
              <a:t>Reglamento del Sistema de Evaluación de Impacto Ambiental </a:t>
            </a:r>
          </a:p>
          <a:p>
            <a:r>
              <a:rPr lang="es-CL" sz="2400" dirty="0"/>
              <a:t>Consulta Indígena en materia ambiental </a:t>
            </a:r>
          </a:p>
          <a:p>
            <a:r>
              <a:rPr lang="es-CL" sz="2400" dirty="0"/>
              <a:t>Como se ha regulado (tipos de proyectos, estudio, declaración)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8591D6-5EAE-E5E5-7F0E-6EF84AEFB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129" y="4282685"/>
            <a:ext cx="4251741" cy="25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1D1AA-8BC5-EE02-646E-844E18CB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Ley 19.300 Bases generales del medio ambiente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A07525-67A8-2518-B260-19FC2EBCF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46421" cy="3416300"/>
          </a:xfrm>
        </p:spPr>
        <p:txBody>
          <a:bodyPr>
            <a:normAutofit/>
          </a:bodyPr>
          <a:lstStyle/>
          <a:p>
            <a:r>
              <a:rPr lang="es-CL" sz="2400" dirty="0"/>
              <a:t>Proceso de participación y consulta ante el Servicio de Evaluación de Impacto Ambiental </a:t>
            </a:r>
          </a:p>
          <a:p>
            <a:r>
              <a:rPr lang="es-CL" sz="2400" dirty="0"/>
              <a:t>Derechos y principios: impacto ambiental, DIA, EIA, Recursos</a:t>
            </a:r>
          </a:p>
          <a:p>
            <a:r>
              <a:rPr lang="es-CL" sz="2400" dirty="0"/>
              <a:t>Participación ciudadana art 4 / consulta indígena</a:t>
            </a: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181180-3FF5-FE99-C5B1-8A7924F8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89" y="4830234"/>
            <a:ext cx="3633659" cy="17259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082A1C-9A4A-72C0-C7B4-58ECCBBC3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42" y="4686300"/>
            <a:ext cx="3633659" cy="20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C712E-B59E-8404-BAEB-97A0BFF1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Ordenamiento jurídico </a:t>
            </a:r>
            <a:endParaRPr lang="en-US" dirty="0"/>
          </a:p>
        </p:txBody>
      </p: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id="{72C6EC74-DAC8-BECA-72A5-132CAAC45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9" t="15381" r="27675" b="13104"/>
          <a:stretch/>
        </p:blipFill>
        <p:spPr>
          <a:xfrm>
            <a:off x="4062412" y="2471738"/>
            <a:ext cx="4567238" cy="4014787"/>
          </a:xfrm>
          <a:prstGeom prst="rect">
            <a:avLst/>
          </a:prstGeom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C4DBB22A-EB11-C6E0-5C4E-4DCE00F1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031409" cy="3416300"/>
          </a:xfrm>
        </p:spPr>
        <p:txBody>
          <a:bodyPr>
            <a:normAutofit/>
          </a:bodyPr>
          <a:lstStyle/>
          <a:p>
            <a:r>
              <a:rPr lang="es-CL" dirty="0"/>
              <a:t>Concepto de normas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Tratados internacionales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8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2641C-13BB-41FB-FEB3-421732A6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Derechos indígenas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2CFA9-E6F1-A02A-A8E5-C883E1ED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Orden jurídico y social</a:t>
            </a:r>
          </a:p>
          <a:p>
            <a:r>
              <a:rPr lang="es-CL" sz="2400" dirty="0"/>
              <a:t>Ley indígena – Ley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N°</a:t>
            </a:r>
            <a:r>
              <a:rPr lang="es-CL" sz="2400" dirty="0"/>
              <a:t> 19.253</a:t>
            </a:r>
          </a:p>
          <a:p>
            <a:r>
              <a:rPr lang="es-CL" sz="2400" dirty="0"/>
              <a:t>Tratado internacional - Convenio 169 OIT (Organización Internacional del Trabajo)</a:t>
            </a:r>
          </a:p>
          <a:p>
            <a:r>
              <a:rPr lang="es-ES" sz="2400" dirty="0"/>
              <a:t>Decreto Supremo </a:t>
            </a:r>
            <a:r>
              <a:rPr lang="es-ES" sz="2400" dirty="0" err="1"/>
              <a:t>N°</a:t>
            </a:r>
            <a:r>
              <a:rPr lang="es-ES" sz="2400" dirty="0"/>
              <a:t> 66 que aprueba el reglamento que regula el procedimiento de Consulta Indígena en Chile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3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5B298-36E7-71D8-0E46-B741194F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Pluralismo jurídico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F42084-D72B-DCEB-C7D6-BC63FF6F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253719"/>
            <a:ext cx="8825659" cy="3416300"/>
          </a:xfrm>
        </p:spPr>
        <p:txBody>
          <a:bodyPr/>
          <a:lstStyle/>
          <a:p>
            <a:endParaRPr lang="es-CL" dirty="0"/>
          </a:p>
          <a:p>
            <a:r>
              <a:rPr lang="es-CL" sz="2400" dirty="0"/>
              <a:t>Concepto</a:t>
            </a:r>
          </a:p>
          <a:p>
            <a:r>
              <a:rPr lang="es-CL" sz="2400" dirty="0"/>
              <a:t>Derecho consuetudinario </a:t>
            </a:r>
          </a:p>
          <a:p>
            <a:r>
              <a:rPr lang="es-ES" sz="2400" dirty="0"/>
              <a:t>Derecho comparado </a:t>
            </a: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13238-E54A-FAD0-DA50-C03CCF97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93"/>
          <a:stretch/>
        </p:blipFill>
        <p:spPr>
          <a:xfrm>
            <a:off x="4848225" y="4176182"/>
            <a:ext cx="2495550" cy="25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A8976-0021-B41E-C14F-1C256E48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60621" cy="706964"/>
          </a:xfrm>
        </p:spPr>
        <p:txBody>
          <a:bodyPr/>
          <a:lstStyle/>
          <a:p>
            <a:pPr algn="ctr"/>
            <a:r>
              <a:rPr lang="es-CL" dirty="0"/>
              <a:t>Segunda parte del taller: Convenio 169 OIT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C84B2-2B75-B2A6-12E9-B2C1511C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Historia </a:t>
            </a:r>
          </a:p>
          <a:p>
            <a:r>
              <a:rPr lang="es-CL" sz="2400" dirty="0"/>
              <a:t>Materias que desarrolla </a:t>
            </a:r>
          </a:p>
          <a:p>
            <a:r>
              <a:rPr lang="es-CL" sz="2400" dirty="0"/>
              <a:t>La Consulta indígena </a:t>
            </a:r>
          </a:p>
          <a:p>
            <a:r>
              <a:rPr lang="es-CL" sz="2400" dirty="0"/>
              <a:t>Objetivo y valor normativo / procedimiento del Estado </a:t>
            </a:r>
          </a:p>
          <a:p>
            <a:r>
              <a:rPr lang="es-CL" sz="2400" dirty="0"/>
              <a:t>Derechos establecidos en el convenio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10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B8734-B115-E8FE-CC47-C7D4D542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convenio 169 OIT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D2E81-1DE6-FA60-DB5C-EF56B8F9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4" y="2603499"/>
            <a:ext cx="9309100" cy="4254501"/>
          </a:xfrm>
        </p:spPr>
        <p:txBody>
          <a:bodyPr/>
          <a:lstStyle/>
          <a:p>
            <a:r>
              <a:rPr lang="es-CL" sz="2000" dirty="0"/>
              <a:t>La OIT fue fundada en 1919, agencia en la ONU</a:t>
            </a:r>
          </a:p>
          <a:p>
            <a:r>
              <a:rPr lang="es-CL" sz="2000" dirty="0"/>
              <a:t>En la década de los 20 se centro en los pueblos originarios</a:t>
            </a:r>
          </a:p>
          <a:p>
            <a:r>
              <a:rPr lang="es-CL" sz="2000" dirty="0"/>
              <a:t>En 1957 </a:t>
            </a:r>
            <a:r>
              <a:rPr lang="es-ES" sz="2000" dirty="0"/>
              <a:t>la OIT adoptó el Convenio 107, que consagraba                     algunos derechos de los pueblos indígenas sobre los                           territorios que habían habitado tradicionalmente.</a:t>
            </a:r>
          </a:p>
          <a:p>
            <a:r>
              <a:rPr lang="es-ES" sz="2000" dirty="0"/>
              <a:t>En 1989 la OIT adoptó el Convenio 169 sobre Pueblos                       Indígenas y Tribales en Países Independientes, uno de los            instrumentos más antiguos e importantes</a:t>
            </a:r>
          </a:p>
          <a:p>
            <a:r>
              <a:rPr lang="es-ES" sz="2000" dirty="0"/>
              <a:t>El Congreso Chileno ratificó el 15 de septiembre de 2008                              el Convenio 169 de la OIT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451F4D-F76A-1FFB-1C13-CC638B20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8" t="8125" r="10399" b="28125"/>
          <a:stretch/>
        </p:blipFill>
        <p:spPr>
          <a:xfrm>
            <a:off x="8220356" y="3429000"/>
            <a:ext cx="3824007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2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034B1-E0CB-2178-B7C4-5A20C8D9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Materias 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CEE6616-99A7-722F-2411-ED131B6B1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56594"/>
              </p:ext>
            </p:extLst>
          </p:nvPr>
        </p:nvGraphicFramePr>
        <p:xfrm>
          <a:off x="842964" y="2457451"/>
          <a:ext cx="10444162" cy="410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29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D2BBB-4233-CC2A-764E-5A96D384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 indígena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CAF88-ADA5-76A7-FA86-DA48512E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2357438"/>
            <a:ext cx="6253164" cy="4386261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 es y que se debe consultar según el Convenio 169 OIT: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 Gobierno debe preocuparse de Medidas legislativas o administrativas susceptibles de afectarles directamente a los indígenas (articulo 6 numero 1 letra a)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 deben realizar las consultas de Buena fe y de forma adecuada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Tramites o programas específicos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B0E9CA-E53F-428A-A27C-55CF36221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10"/>
          <a:stretch/>
        </p:blipFill>
        <p:spPr>
          <a:xfrm>
            <a:off x="6800850" y="3015718"/>
            <a:ext cx="4843463" cy="28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57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2770</TotalTime>
  <Words>1092</Words>
  <Application>Microsoft Office PowerPoint</Application>
  <PresentationFormat>Panorámica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Sala de reuniones Ion</vt:lpstr>
      <vt:lpstr>TALLER FORMATIVO Y DE DIFUSION DE LA LEY INDIGENA 19.253, CONVENIO 169 OIT, D.S. 66 AÑO 2013, Y NORMATIVA AMBIENTAL</vt:lpstr>
      <vt:lpstr>Primera parte del taller: conocimiento previo</vt:lpstr>
      <vt:lpstr>Ordenamiento jurídico </vt:lpstr>
      <vt:lpstr>Derechos indígenas</vt:lpstr>
      <vt:lpstr>Pluralismo jurídico </vt:lpstr>
      <vt:lpstr>Segunda parte del taller: Convenio 169 OIT</vt:lpstr>
      <vt:lpstr>Historia convenio 169 OIT</vt:lpstr>
      <vt:lpstr>Materias </vt:lpstr>
      <vt:lpstr>Consulta indígena</vt:lpstr>
      <vt:lpstr>Tipos de consulta y procedimiento</vt:lpstr>
      <vt:lpstr>Derechos establecidos en el convenio</vt:lpstr>
      <vt:lpstr>Tercera parte del taller: Ley indígena</vt:lpstr>
      <vt:lpstr>Historia Ley Indígena </vt:lpstr>
      <vt:lpstr>Materias</vt:lpstr>
      <vt:lpstr>Pueblos indígenas y calidad indígena </vt:lpstr>
      <vt:lpstr>Asociaciones y Comunidades Indígenas </vt:lpstr>
      <vt:lpstr>Derechos sobre la tierra y derechos sobre el agua </vt:lpstr>
      <vt:lpstr>Cuarta parte del taller: Regulación de la Consulta Indígena en Chile y normativa ambiental vigente</vt:lpstr>
      <vt:lpstr>Decreto Supremo 66</vt:lpstr>
      <vt:lpstr>Decreto Supremo 40</vt:lpstr>
      <vt:lpstr>Ley 19.300 Bases generales del medio ambiente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FORMATIVO Y DE DIFUCION DE LA LEY INDIGENA 19.253, CONVENIO 169 OIT, D.S. 66 AÑO 2013, Y NORMATIVA AMBIENTAL</dc:title>
  <dc:creator>Marcelo Estica</dc:creator>
  <cp:lastModifiedBy>Marcelo Estica</cp:lastModifiedBy>
  <cp:revision>18</cp:revision>
  <dcterms:created xsi:type="dcterms:W3CDTF">2024-10-03T00:11:13Z</dcterms:created>
  <dcterms:modified xsi:type="dcterms:W3CDTF">2024-10-11T20:21:07Z</dcterms:modified>
</cp:coreProperties>
</file>